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4" r:id="rId3"/>
    <p:sldId id="275" r:id="rId4"/>
    <p:sldId id="280" r:id="rId5"/>
    <p:sldId id="271" r:id="rId6"/>
    <p:sldId id="277" r:id="rId7"/>
    <p:sldId id="278" r:id="rId8"/>
    <p:sldId id="272" r:id="rId9"/>
    <p:sldId id="281" r:id="rId10"/>
    <p:sldId id="269" r:id="rId11"/>
    <p:sldId id="270" r:id="rId12"/>
    <p:sldId id="28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808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295" autoAdjust="0"/>
  </p:normalViewPr>
  <p:slideViewPr>
    <p:cSldViewPr>
      <p:cViewPr>
        <p:scale>
          <a:sx n="95" d="100"/>
          <a:sy n="95" d="100"/>
        </p:scale>
        <p:origin x="-642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3FCDE4-F04E-451B-A0AF-D545A8B252B5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07850-1C2B-4AFD-818A-EC305F3240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141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07850-1C2B-4AFD-818A-EC305F32404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508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07850-1C2B-4AFD-818A-EC305F32404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62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07850-1C2B-4AFD-818A-EC305F324040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07850-1C2B-4AFD-818A-EC305F324040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436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CCFB43-8282-4528-B750-64C1D1763C38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2032-0A2C-4A98-AC38-6CD15CD66992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89290-0CEA-4A1D-940D-7A2E6B930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2032-0A2C-4A98-AC38-6CD15CD66992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89290-0CEA-4A1D-940D-7A2E6B930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2032-0A2C-4A98-AC38-6CD15CD66992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89290-0CEA-4A1D-940D-7A2E6B930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2032-0A2C-4A98-AC38-6CD15CD66992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89290-0CEA-4A1D-940D-7A2E6B930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2032-0A2C-4A98-AC38-6CD15CD66992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89290-0CEA-4A1D-940D-7A2E6B930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2032-0A2C-4A98-AC38-6CD15CD66992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89290-0CEA-4A1D-940D-7A2E6B930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2032-0A2C-4A98-AC38-6CD15CD66992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89290-0CEA-4A1D-940D-7A2E6B930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2032-0A2C-4A98-AC38-6CD15CD66992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89290-0CEA-4A1D-940D-7A2E6B930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2032-0A2C-4A98-AC38-6CD15CD66992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89290-0CEA-4A1D-940D-7A2E6B930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2032-0A2C-4A98-AC38-6CD15CD66992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89290-0CEA-4A1D-940D-7A2E6B930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2032-0A2C-4A98-AC38-6CD15CD66992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89290-0CEA-4A1D-940D-7A2E6B930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42032-0A2C-4A98-AC38-6CD15CD66992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89290-0CEA-4A1D-940D-7A2E6B930F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www.egfntd.kz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gif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hyperlink" Target="http://www.egfntd.kz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3.jpeg"/><Relationship Id="rId10" Type="http://schemas.openxmlformats.org/officeDocument/2006/relationships/image" Target="../media/image24.jpe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348880"/>
            <a:ext cx="9144000" cy="161290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Развитие и совершенствование Государственного фонда стандартов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620688"/>
            <a:ext cx="7056784" cy="1080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20552" y="620688"/>
            <a:ext cx="81559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Восточно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Казахстанский государственный технический университет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им.Д.Серикбаева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Архитектурно – строительный факультет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07904" y="6145407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Усть-Каменогорск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21088"/>
            <a:ext cx="4355976" cy="26369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404093"/>
            <a:ext cx="9144000" cy="4337275"/>
          </a:xfrm>
        </p:spPr>
        <p:txBody>
          <a:bodyPr>
            <a:no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*  Единый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государственный фонд нормативных технических документов создан в 2012 году и функционирует в соответствии со статьей 15 Закона Республики Казахстан «О техническом регулировании».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Формирование  ЕГФНТД определено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Правилами формирования и ведения Единого государственного фонда нормативных технических документов утвержденных приказом Министра по инвестициям и развитию Республики Казахстан от 31 марта 2015 года № 382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ЕГФНТД ведется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Комитетом технического регулирования и метрологии МИР РК. Техническое обслуживание Единого государственного фонда нормативных технических документов осуществляет РГП на ПХВ «Казахстанский институт стандартизации и сертификации»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/>
            </a:r>
            <a:b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</a:b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620688"/>
            <a:ext cx="7056784" cy="1080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621048" y="116632"/>
            <a:ext cx="54360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РК функционирует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государственный ФОНД нормативных технических документов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является основным источником информации по стандартизации, метрологии, подтверждению соответствия, аккредитации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1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www.egfntd.kz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21048" cy="244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66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6417"/>
            <a:ext cx="9144000" cy="3628607"/>
          </a:xfrm>
        </p:spPr>
        <p:txBody>
          <a:bodyPr>
            <a:noAutofit/>
          </a:bodyPr>
          <a:lstStyle/>
          <a:p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3648" y="1700808"/>
            <a:ext cx="7056784" cy="1080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Bevel 13"/>
          <p:cNvSpPr/>
          <p:nvPr/>
        </p:nvSpPr>
        <p:spPr>
          <a:xfrm>
            <a:off x="13732" y="3645024"/>
            <a:ext cx="9130268" cy="3212975"/>
          </a:xfrm>
          <a:prstGeom prst="bevel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3500000" scaled="0"/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5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Источниками формирования и комплектования </a:t>
            </a:r>
            <a:r>
              <a:rPr lang="ru-RU" sz="2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Единого государственного фонда нормативных технических документов являются государственные органы, утверждающие нормативные технические документы, международные, региональные и национальные организации по стандартизации.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dirty="0">
                <a:latin typeface="Times New Roman" pitchFamily="18" charset="0"/>
                <a:cs typeface="Times New Roman" pitchFamily="18" charset="0"/>
              </a:rPr>
            </a:br>
            <a:endParaRPr lang="en-US" sz="2500" dirty="0">
              <a:solidFill>
                <a:schemeClr val="tx1"/>
              </a:solidFill>
            </a:endParaRPr>
          </a:p>
        </p:txBody>
      </p:sp>
      <p:sp>
        <p:nvSpPr>
          <p:cNvPr id="8" name="Bevel 13"/>
          <p:cNvSpPr/>
          <p:nvPr/>
        </p:nvSpPr>
        <p:spPr>
          <a:xfrm>
            <a:off x="-36984" y="-11792"/>
            <a:ext cx="9158456" cy="3409528"/>
          </a:xfrm>
          <a:prstGeom prst="bevel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3500000" scaled="0"/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Основной </a:t>
            </a:r>
            <a:r>
              <a:rPr lang="ru-RU" sz="25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целью </a:t>
            </a:r>
            <a:r>
              <a:rPr lang="ru-RU" sz="25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sz="2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доступности                  </a:t>
            </a:r>
            <a:br>
              <a:rPr lang="ru-RU" sz="2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нормативных технических документов широкому кругу пользователей и обеспечение пользователей полной, достоверной и своевременной информацией, а также формировании единой электронной системы распространения информации.</a:t>
            </a:r>
            <a:endParaRPr lang="en-US" sz="2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73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6417"/>
            <a:ext cx="9144000" cy="3628607"/>
          </a:xfrm>
        </p:spPr>
        <p:txBody>
          <a:bodyPr>
            <a:noAutofit/>
          </a:bodyPr>
          <a:lstStyle/>
          <a:p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3648" y="1700808"/>
            <a:ext cx="7056784" cy="1080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Bevel 13"/>
          <p:cNvSpPr/>
          <p:nvPr/>
        </p:nvSpPr>
        <p:spPr>
          <a:xfrm>
            <a:off x="-14456" y="-28912"/>
            <a:ext cx="9158456" cy="3933389"/>
          </a:xfrm>
          <a:prstGeom prst="bevel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3500000" scaled="0"/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1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Осуществляет:</a:t>
            </a:r>
          </a:p>
          <a:p>
            <a:pPr algn="ctr">
              <a:defRPr/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формирование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макета национальных и межгосударственных стандартов, макета ежегодных и ежемесячных указателей и их подготовку к изданию;</a:t>
            </a:r>
          </a:p>
          <a:p>
            <a:pPr algn="ctr">
              <a:defRPr/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официальное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опубликование документов по стандартизации;</a:t>
            </a:r>
          </a:p>
          <a:p>
            <a:pPr algn="ctr">
              <a:defRPr/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распространение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официально опубликованных документов по стандартизации как на бумажных, так и на электронных носителях информации;</a:t>
            </a:r>
          </a:p>
          <a:p>
            <a:pPr algn="ctr">
              <a:defRPr/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хранение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стандартов</a:t>
            </a:r>
            <a:endParaRPr lang="en-US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Bevel 13"/>
          <p:cNvSpPr/>
          <p:nvPr/>
        </p:nvSpPr>
        <p:spPr>
          <a:xfrm>
            <a:off x="-2996" y="3949806"/>
            <a:ext cx="9146996" cy="2908194"/>
          </a:xfrm>
          <a:prstGeom prst="bevel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3500000" scaled="0"/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1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Издает:</a:t>
            </a:r>
          </a:p>
          <a:p>
            <a:pPr algn="ctr">
              <a:defRPr/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 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и межгосударственные стандарты ( ГОСТ, ГОСТ ISO, ГОСТ IEC, ГОСТ ISO/IEC, СТ РК ISO/IEC, СТ РК ISO, СТ РК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IEC);</a:t>
            </a:r>
            <a:endParaRPr lang="ru-RU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  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классификаторы (НК РК);</a:t>
            </a:r>
          </a:p>
          <a:p>
            <a:pPr algn="ctr">
              <a:defRPr/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   </a:t>
            </a:r>
            <a:r>
              <a:rPr lang="ru-RU" sz="2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Eжемесячные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информационные указатели (ИУС);</a:t>
            </a:r>
          </a:p>
          <a:p>
            <a:pPr algn="ctr">
              <a:defRPr/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  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Годовые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указатели нормативно – технических документов</a:t>
            </a:r>
            <a:endParaRPr lang="en-US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87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7"/>
          <p:cNvGrpSpPr/>
          <p:nvPr/>
        </p:nvGrpSpPr>
        <p:grpSpPr>
          <a:xfrm>
            <a:off x="537161" y="1189138"/>
            <a:ext cx="323848" cy="3857652"/>
            <a:chOff x="552424" y="1500968"/>
            <a:chExt cx="323848" cy="3857652"/>
          </a:xfrm>
        </p:grpSpPr>
        <p:sp>
          <p:nvSpPr>
            <p:cNvPr id="25" name="Line 2"/>
            <p:cNvSpPr>
              <a:spLocks noChangeShapeType="1"/>
            </p:cNvSpPr>
            <p:nvPr/>
          </p:nvSpPr>
          <p:spPr bwMode="auto">
            <a:xfrm>
              <a:off x="552424" y="5357826"/>
              <a:ext cx="3048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endParaRPr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 rot="5400000" flipH="1" flipV="1">
              <a:off x="-1357354" y="3429000"/>
              <a:ext cx="3857652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Line 2"/>
            <p:cNvSpPr>
              <a:spLocks noChangeShapeType="1"/>
            </p:cNvSpPr>
            <p:nvPr/>
          </p:nvSpPr>
          <p:spPr bwMode="auto">
            <a:xfrm>
              <a:off x="571472" y="2928934"/>
              <a:ext cx="3048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endParaRPr>
            </a:p>
          </p:txBody>
        </p:sp>
      </p:grpSp>
      <p:sp>
        <p:nvSpPr>
          <p:cNvPr id="16" name="File"/>
          <p:cNvSpPr>
            <a:spLocks noEditPoints="1" noChangeArrowheads="1"/>
          </p:cNvSpPr>
          <p:nvPr/>
        </p:nvSpPr>
        <p:spPr bwMode="auto">
          <a:xfrm>
            <a:off x="537161" y="647199"/>
            <a:ext cx="3422754" cy="457200"/>
          </a:xfrm>
          <a:custGeom>
            <a:avLst/>
            <a:gdLst>
              <a:gd name="T0" fmla="*/ 1084679 w 21600"/>
              <a:gd name="T1" fmla="*/ 68580 h 21600"/>
              <a:gd name="T2" fmla="*/ 0 w 21600"/>
              <a:gd name="T3" fmla="*/ 228600 h 21600"/>
              <a:gd name="T4" fmla="*/ 1066800 w 21600"/>
              <a:gd name="T5" fmla="*/ 457200 h 21600"/>
              <a:gd name="T6" fmla="*/ 2133600 w 21600"/>
              <a:gd name="T7" fmla="*/ 228600 h 21600"/>
              <a:gd name="T8" fmla="*/ 0 w 21600"/>
              <a:gd name="T9" fmla="*/ 457200 h 21600"/>
              <a:gd name="T10" fmla="*/ 2133600 w 21600"/>
              <a:gd name="T11" fmla="*/ 45720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1086 w 21600"/>
              <a:gd name="T19" fmla="*/ 4628 h 21600"/>
              <a:gd name="T20" fmla="*/ 20635 w 21600"/>
              <a:gd name="T21" fmla="*/ 20289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lnTo>
                  <a:pt x="19790" y="324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71842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857224" y="1411047"/>
            <a:ext cx="8286776" cy="2286016"/>
          </a:xfrm>
          <a:prstGeom prst="rect">
            <a:avLst/>
          </a:prstGeom>
          <a:solidFill>
            <a:schemeClr val="accent1">
              <a:lumMod val="20000"/>
              <a:lumOff val="80000"/>
              <a:alpha val="29000"/>
            </a:schemeClr>
          </a:solidFill>
          <a:ln w="28575" algn="ctr">
            <a:noFill/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alt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Систематизация нормативных технических документов государственных органов и иных документов по стандартизации;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alt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пользователей достоверной, своевременной информацией о нормативных технических документах;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alt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Совершенствование информационного обеспечения в области технического регулирования, метрологии и подтверждения соответствия;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alt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электронных баз и банков данных, имеющих программное обеспечение в разрезе отраслей экономики (библиографических, полнотекстовых, терминологических), способных удовлетворять любые потребности пользователей</a:t>
            </a: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650238" y="699109"/>
            <a:ext cx="2841642" cy="40011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File"/>
          <p:cNvSpPr>
            <a:spLocks noEditPoints="1" noChangeArrowheads="1"/>
          </p:cNvSpPr>
          <p:nvPr/>
        </p:nvSpPr>
        <p:spPr bwMode="auto">
          <a:xfrm>
            <a:off x="555415" y="3823162"/>
            <a:ext cx="4287420" cy="428629"/>
          </a:xfrm>
          <a:custGeom>
            <a:avLst/>
            <a:gdLst>
              <a:gd name="T0" fmla="*/ 1510803 w 21600"/>
              <a:gd name="T1" fmla="*/ 57150 h 21600"/>
              <a:gd name="T2" fmla="*/ 0 w 21600"/>
              <a:gd name="T3" fmla="*/ 190500 h 21600"/>
              <a:gd name="T4" fmla="*/ 1485900 w 21600"/>
              <a:gd name="T5" fmla="*/ 381000 h 21600"/>
              <a:gd name="T6" fmla="*/ 2971800 w 21600"/>
              <a:gd name="T7" fmla="*/ 190500 h 21600"/>
              <a:gd name="T8" fmla="*/ 0 w 21600"/>
              <a:gd name="T9" fmla="*/ 381000 h 21600"/>
              <a:gd name="T10" fmla="*/ 2971800 w 21600"/>
              <a:gd name="T11" fmla="*/ 38100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1086 w 21600"/>
              <a:gd name="T19" fmla="*/ 4628 h 21600"/>
              <a:gd name="T20" fmla="*/ 20635 w 21600"/>
              <a:gd name="T21" fmla="*/ 20289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lnTo>
                  <a:pt x="19790" y="324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71842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Ожидаемый результат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200" dirty="0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857224" y="4454856"/>
            <a:ext cx="8077200" cy="1901495"/>
          </a:xfrm>
          <a:prstGeom prst="rect">
            <a:avLst/>
          </a:prstGeom>
          <a:solidFill>
            <a:schemeClr val="accent1">
              <a:lumMod val="20000"/>
              <a:lumOff val="80000"/>
              <a:alpha val="29000"/>
            </a:schemeClr>
          </a:solidFill>
          <a:ln w="28575" algn="ctr">
            <a:noFill/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5000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Решение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существующих проблем доступности нормативных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документов; 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5000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 заинтересованным сторонам полной, достоверной и своевременной информации о технических нормативных актах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республики;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5000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Содействие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устранению административных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барьеров;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5000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защиты отечественного товаропроизводителя на внутреннем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рынке;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75000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Улучшение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продвижения казахстанской продукции на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экспорт.</a:t>
            </a:r>
            <a:endParaRPr lang="kk-KZ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0" y="-24"/>
            <a:ext cx="9144000" cy="571504"/>
          </a:xfrm>
          <a:prstGeom prst="rect">
            <a:avLst/>
          </a:prstGeom>
          <a:gradFill rotWithShape="1">
            <a:gsLst>
              <a:gs pos="0">
                <a:srgbClr val="005E76"/>
              </a:gs>
              <a:gs pos="100000">
                <a:srgbClr val="00CCFF">
                  <a:alpha val="57001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bg1"/>
                </a:solidFill>
                <a:cs typeface="Times New Roman" pitchFamily="18" charset="0"/>
              </a:rPr>
              <a:t>Задачи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0" y="-24"/>
            <a:ext cx="9144000" cy="571504"/>
          </a:xfrm>
          <a:prstGeom prst="rect">
            <a:avLst/>
          </a:prstGeom>
          <a:gradFill rotWithShape="1">
            <a:gsLst>
              <a:gs pos="0">
                <a:srgbClr val="005E76"/>
              </a:gs>
              <a:gs pos="100000">
                <a:srgbClr val="00CCFF">
                  <a:alpha val="57001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bg1"/>
                </a:solidFill>
                <a:cs typeface="Times New Roman" pitchFamily="18" charset="0"/>
              </a:rPr>
              <a:t>Состав единого государственного фонда НТД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581040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нормативные технические документы: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регламенты;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документы в области архитектуры, градостроительства и строительства;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нормативные документы, устанавливающие технические и технологические нормы, утвержденные государственными органами и их подведомственными организациями.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2) документы по стандартизации: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международные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стандарты, классификаторы технико-экономической информации международных организаций по стандартизации (далее – международные документы по стандартизации);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стандарты, классификаторы технико-экономической информации, правила и рекомендации по стандартизации региональных организаций по стандартизации (далее – региональные документы по стандартизации);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стандарты и национальные классификаторы технико-экономической информации;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стандартизации;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стандарты, классификаторы технико-экономической информации, правила, нормы и рекомендации по стандартизации иностранных государств (далее – документы по стандартизации иностранных государств).</a:t>
            </a:r>
          </a:p>
        </p:txBody>
      </p:sp>
    </p:spTree>
    <p:extLst>
      <p:ext uri="{BB962C8B-B14F-4D97-AF65-F5344CB8AC3E}">
        <p14:creationId xmlns:p14="http://schemas.microsoft.com/office/powerpoint/2010/main" val="357210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0" y="-24"/>
            <a:ext cx="9144000" cy="571504"/>
          </a:xfrm>
          <a:prstGeom prst="rect">
            <a:avLst/>
          </a:prstGeom>
          <a:gradFill rotWithShape="1">
            <a:gsLst>
              <a:gs pos="0">
                <a:srgbClr val="005E76"/>
              </a:gs>
              <a:gs pos="100000">
                <a:srgbClr val="00CCFF">
                  <a:alpha val="57001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bg1"/>
                </a:solidFill>
                <a:cs typeface="Times New Roman" pitchFamily="18" charset="0"/>
              </a:rPr>
              <a:t>Состав единого государственного фонда НТД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581040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нормативные технические документы: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регламенты;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документы в области архитектуры, градостроительства и строительства;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нормативные документы, устанавливающие технические и технологические нормы, утвержденные государственными органами и их подведомственными организациями.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2) документы по стандартизации: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международные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стандарты, классификаторы технико-экономической информации международных организаций по стандартизации (далее – международные документы по стандартизации);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стандарты, классификаторы технико-экономической информации, правила и рекомендации по стандартизации региональных организаций по стандартизации (далее – региональные документы по стандартизации);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стандарты и национальные классификаторы технико-экономической информации;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стандартизации;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стандарты, классификаторы технико-экономической информации, правила, нормы и рекомендации по стандартизации иностранных государств (далее – документы по стандартизации иностранных государств).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6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7099774" y="2158308"/>
            <a:ext cx="2044226" cy="28806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02401" tIns="51200" rIns="102401" bIns="5120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4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4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4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200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1200" b="1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 Box 18"/>
          <p:cNvSpPr txBox="1">
            <a:spLocks noChangeArrowheads="1"/>
          </p:cNvSpPr>
          <p:nvPr/>
        </p:nvSpPr>
        <p:spPr bwMode="auto">
          <a:xfrm>
            <a:off x="2703675" y="3711260"/>
            <a:ext cx="2879480" cy="411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401" tIns="51200" rIns="102401" bIns="51200">
            <a:spAutoFit/>
          </a:bodyPr>
          <a:lstStyle/>
          <a:p>
            <a:pPr algn="ctr"/>
            <a:r>
              <a:rPr lang="ru-RU" sz="1000" b="1" dirty="0">
                <a:latin typeface="Times New Roman" pitchFamily="18" charset="0"/>
              </a:rPr>
              <a:t>Международная </a:t>
            </a:r>
            <a:r>
              <a:rPr lang="ru-RU" sz="1000" b="1" dirty="0" smtClean="0">
                <a:latin typeface="Times New Roman" pitchFamily="18" charset="0"/>
              </a:rPr>
              <a:t>организация</a:t>
            </a:r>
          </a:p>
          <a:p>
            <a:pPr algn="ctr"/>
            <a:r>
              <a:rPr lang="ru-RU" sz="1000" b="1" dirty="0" smtClean="0">
                <a:latin typeface="Times New Roman" pitchFamily="18" charset="0"/>
              </a:rPr>
              <a:t> </a:t>
            </a:r>
            <a:r>
              <a:rPr lang="ru-RU" sz="1000" b="1" dirty="0">
                <a:latin typeface="Times New Roman" pitchFamily="18" charset="0"/>
              </a:rPr>
              <a:t>по стандартизации</a:t>
            </a:r>
          </a:p>
        </p:txBody>
      </p:sp>
      <p:sp>
        <p:nvSpPr>
          <p:cNvPr id="52" name="Text Box 19"/>
          <p:cNvSpPr txBox="1">
            <a:spLocks noChangeArrowheads="1"/>
          </p:cNvSpPr>
          <p:nvPr/>
        </p:nvSpPr>
        <p:spPr bwMode="auto">
          <a:xfrm>
            <a:off x="4357830" y="5725202"/>
            <a:ext cx="2674326" cy="565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401" tIns="51200" rIns="102401" bIns="51200">
            <a:spAutoFit/>
          </a:bodyPr>
          <a:lstStyle/>
          <a:p>
            <a:pPr algn="ctr"/>
            <a:r>
              <a:rPr lang="ru-RU" sz="1000" b="1" dirty="0">
                <a:latin typeface="Times New Roman" pitchFamily="18" charset="0"/>
              </a:rPr>
              <a:t>Межгосударственный совет </a:t>
            </a:r>
            <a:endParaRPr lang="ru-RU" sz="1000" b="1" dirty="0" smtClean="0">
              <a:latin typeface="Times New Roman" pitchFamily="18" charset="0"/>
            </a:endParaRPr>
          </a:p>
          <a:p>
            <a:pPr algn="ctr"/>
            <a:r>
              <a:rPr lang="ru-RU" sz="1000" b="1" dirty="0" smtClean="0">
                <a:latin typeface="Times New Roman" pitchFamily="18" charset="0"/>
              </a:rPr>
              <a:t>по </a:t>
            </a:r>
            <a:r>
              <a:rPr lang="ru-RU" sz="1000" b="1" dirty="0">
                <a:latin typeface="Times New Roman" pitchFamily="18" charset="0"/>
              </a:rPr>
              <a:t>стандартизации, метрологии </a:t>
            </a:r>
            <a:endParaRPr lang="ru-RU" sz="1000" b="1" dirty="0" smtClean="0">
              <a:latin typeface="Times New Roman" pitchFamily="18" charset="0"/>
            </a:endParaRPr>
          </a:p>
          <a:p>
            <a:pPr algn="ctr"/>
            <a:r>
              <a:rPr lang="ru-RU" sz="1000" b="1" dirty="0" smtClean="0">
                <a:latin typeface="Times New Roman" pitchFamily="18" charset="0"/>
              </a:rPr>
              <a:t>и </a:t>
            </a:r>
            <a:r>
              <a:rPr lang="ru-RU" sz="1000" b="1" dirty="0">
                <a:latin typeface="Times New Roman" pitchFamily="18" charset="0"/>
              </a:rPr>
              <a:t>сертификации</a:t>
            </a:r>
          </a:p>
        </p:txBody>
      </p:sp>
      <p:sp>
        <p:nvSpPr>
          <p:cNvPr id="53" name="Text Box 20"/>
          <p:cNvSpPr txBox="1">
            <a:spLocks noChangeArrowheads="1"/>
          </p:cNvSpPr>
          <p:nvPr/>
        </p:nvSpPr>
        <p:spPr bwMode="auto">
          <a:xfrm>
            <a:off x="4994443" y="3778225"/>
            <a:ext cx="204421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401" tIns="51200" rIns="102401" bIns="51200">
            <a:spAutoFit/>
          </a:bodyPr>
          <a:lstStyle/>
          <a:p>
            <a:pPr algn="ctr"/>
            <a:r>
              <a:rPr lang="ru-RU" sz="1000" b="1" dirty="0">
                <a:latin typeface="Times New Roman" pitchFamily="18" charset="0"/>
              </a:rPr>
              <a:t>Международная электротехническая </a:t>
            </a:r>
            <a:endParaRPr lang="en-US" sz="1000" b="1" dirty="0">
              <a:latin typeface="Times New Roman" pitchFamily="18" charset="0"/>
            </a:endParaRPr>
          </a:p>
          <a:p>
            <a:pPr algn="ctr"/>
            <a:r>
              <a:rPr lang="ru-RU" sz="1000" b="1" dirty="0">
                <a:latin typeface="Times New Roman" pitchFamily="18" charset="0"/>
              </a:rPr>
              <a:t>комиссия</a:t>
            </a:r>
          </a:p>
        </p:txBody>
      </p:sp>
      <p:sp>
        <p:nvSpPr>
          <p:cNvPr id="54" name="Text Box 23"/>
          <p:cNvSpPr txBox="1">
            <a:spLocks noChangeArrowheads="1"/>
          </p:cNvSpPr>
          <p:nvPr/>
        </p:nvSpPr>
        <p:spPr bwMode="auto">
          <a:xfrm>
            <a:off x="2733815" y="5831085"/>
            <a:ext cx="1545981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401" tIns="51200" rIns="102401" bIns="51200">
            <a:spAutoFit/>
          </a:bodyPr>
          <a:lstStyle/>
          <a:p>
            <a:pPr algn="ctr"/>
            <a:r>
              <a:rPr lang="ru-RU" sz="1000" b="1" dirty="0">
                <a:latin typeface="Times New Roman" pitchFamily="18" charset="0"/>
              </a:rPr>
              <a:t>Европейский комитет по стандартизации</a:t>
            </a:r>
          </a:p>
        </p:txBody>
      </p:sp>
      <p:sp>
        <p:nvSpPr>
          <p:cNvPr id="55" name="Text Box 24"/>
          <p:cNvSpPr txBox="1">
            <a:spLocks noChangeArrowheads="1"/>
          </p:cNvSpPr>
          <p:nvPr/>
        </p:nvSpPr>
        <p:spPr bwMode="auto">
          <a:xfrm>
            <a:off x="3091245" y="2113703"/>
            <a:ext cx="2429608" cy="565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401" tIns="51200" rIns="102401" bIns="51200">
            <a:spAutoFit/>
          </a:bodyPr>
          <a:lstStyle/>
          <a:p>
            <a:pPr algn="ctr"/>
            <a:r>
              <a:rPr lang="ru-RU" sz="1000" b="1" dirty="0">
                <a:latin typeface="Times New Roman" pitchFamily="18" charset="0"/>
              </a:rPr>
              <a:t>Американский </a:t>
            </a:r>
          </a:p>
          <a:p>
            <a:pPr algn="ctr"/>
            <a:r>
              <a:rPr lang="ru-RU" sz="1000" b="1" dirty="0">
                <a:latin typeface="Times New Roman" pitchFamily="18" charset="0"/>
              </a:rPr>
              <a:t>национальный </a:t>
            </a:r>
            <a:r>
              <a:rPr lang="ru-RU" sz="1000" b="1" dirty="0" smtClean="0">
                <a:latin typeface="Times New Roman" pitchFamily="18" charset="0"/>
              </a:rPr>
              <a:t>институт</a:t>
            </a:r>
          </a:p>
          <a:p>
            <a:pPr algn="ctr"/>
            <a:r>
              <a:rPr lang="ru-RU" sz="1000" b="1" dirty="0">
                <a:latin typeface="Times New Roman" pitchFamily="18" charset="0"/>
              </a:rPr>
              <a:t> стандартов </a:t>
            </a:r>
          </a:p>
        </p:txBody>
      </p:sp>
      <p:sp>
        <p:nvSpPr>
          <p:cNvPr id="56" name="Text Box 27"/>
          <p:cNvSpPr txBox="1">
            <a:spLocks noChangeArrowheads="1"/>
          </p:cNvSpPr>
          <p:nvPr/>
        </p:nvSpPr>
        <p:spPr bwMode="auto">
          <a:xfrm>
            <a:off x="802230" y="5717755"/>
            <a:ext cx="1642697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401" tIns="51200" rIns="102401" bIns="51200">
            <a:spAutoFit/>
          </a:bodyPr>
          <a:lstStyle/>
          <a:p>
            <a:pPr algn="ctr"/>
            <a:r>
              <a:rPr lang="ru-RU" sz="1000" b="1" dirty="0">
                <a:latin typeface="Times New Roman" pitchFamily="18" charset="0"/>
              </a:rPr>
              <a:t>Американское общество инженеров - механиков </a:t>
            </a:r>
          </a:p>
        </p:txBody>
      </p:sp>
      <p:sp>
        <p:nvSpPr>
          <p:cNvPr id="57" name="Text Box 21"/>
          <p:cNvSpPr txBox="1">
            <a:spLocks noChangeArrowheads="1"/>
          </p:cNvSpPr>
          <p:nvPr/>
        </p:nvSpPr>
        <p:spPr bwMode="auto">
          <a:xfrm>
            <a:off x="7119944" y="3695082"/>
            <a:ext cx="163097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401" tIns="51200" rIns="102401" bIns="51200">
            <a:spAutoFit/>
          </a:bodyPr>
          <a:lstStyle/>
          <a:p>
            <a:pPr algn="ctr"/>
            <a:r>
              <a:rPr lang="ru-RU" sz="1000" b="1" dirty="0">
                <a:latin typeface="Times New Roman" pitchFamily="18" charset="0"/>
              </a:rPr>
              <a:t>Французская </a:t>
            </a:r>
          </a:p>
          <a:p>
            <a:pPr algn="ctr"/>
            <a:r>
              <a:rPr lang="ru-RU" sz="1000" b="1" dirty="0">
                <a:latin typeface="Times New Roman" pitchFamily="18" charset="0"/>
              </a:rPr>
              <a:t>ассоциация по стандартизации </a:t>
            </a:r>
          </a:p>
        </p:txBody>
      </p:sp>
      <p:sp>
        <p:nvSpPr>
          <p:cNvPr id="58" name="Text Box 33"/>
          <p:cNvSpPr txBox="1">
            <a:spLocks noChangeArrowheads="1"/>
          </p:cNvSpPr>
          <p:nvPr/>
        </p:nvSpPr>
        <p:spPr bwMode="auto">
          <a:xfrm>
            <a:off x="6092026" y="2103466"/>
            <a:ext cx="2327141" cy="25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2401" tIns="51200" rIns="102401" bIns="51200">
            <a:spAutoFit/>
          </a:bodyPr>
          <a:lstStyle/>
          <a:p>
            <a:pPr algn="ctr"/>
            <a:r>
              <a:rPr lang="ru-RU" sz="1000" b="1" dirty="0">
                <a:latin typeface="Times New Roman" pitchFamily="18" charset="0"/>
              </a:rPr>
              <a:t>Британский институт стандартов</a:t>
            </a:r>
          </a:p>
        </p:txBody>
      </p:sp>
      <p:sp>
        <p:nvSpPr>
          <p:cNvPr id="59" name="Text Box 32"/>
          <p:cNvSpPr txBox="1">
            <a:spLocks noChangeArrowheads="1"/>
          </p:cNvSpPr>
          <p:nvPr/>
        </p:nvSpPr>
        <p:spPr bwMode="auto">
          <a:xfrm>
            <a:off x="6625237" y="5722911"/>
            <a:ext cx="1928446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401" tIns="51200" rIns="102401" bIns="51200">
            <a:spAutoFit/>
          </a:bodyPr>
          <a:lstStyle/>
          <a:p>
            <a:pPr algn="ctr"/>
            <a:r>
              <a:rPr lang="ru-RU" sz="1000" b="1" dirty="0">
                <a:latin typeface="Times New Roman" pitchFamily="18" charset="0"/>
              </a:rPr>
              <a:t>Немецкий институт по стандартизации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100891" y="222792"/>
            <a:ext cx="8799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indent="0" algn="ctr">
              <a:buNone/>
              <a:tabLst>
                <a:tab pos="7348538" algn="l"/>
              </a:tabLst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Соглашения Единого фонда с международными организациями:</a:t>
            </a:r>
            <a:endParaRPr lang="ru-RU" sz="2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Овал 4"/>
          <p:cNvSpPr/>
          <p:nvPr/>
        </p:nvSpPr>
        <p:spPr>
          <a:xfrm>
            <a:off x="6110968" y="5259912"/>
            <a:ext cx="373028" cy="383667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667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050" kern="1200" dirty="0">
              <a:solidFill>
                <a:srgbClr val="FFFFFF"/>
              </a:solidFill>
              <a:latin typeface="Arial"/>
              <a:ea typeface="+mn-ea"/>
              <a:cs typeface="+mn-cs"/>
            </a:endParaRPr>
          </a:p>
        </p:txBody>
      </p:sp>
      <p:grpSp>
        <p:nvGrpSpPr>
          <p:cNvPr id="2" name="Группа 83"/>
          <p:cNvGrpSpPr/>
          <p:nvPr/>
        </p:nvGrpSpPr>
        <p:grpSpPr>
          <a:xfrm>
            <a:off x="6722439" y="1088578"/>
            <a:ext cx="1015779" cy="837561"/>
            <a:chOff x="2347608" y="406797"/>
            <a:chExt cx="604757" cy="521243"/>
          </a:xfrm>
          <a:scene3d>
            <a:camera prst="orthographicFront"/>
            <a:lightRig rig="flat" dir="t"/>
          </a:scene3d>
        </p:grpSpPr>
        <p:sp>
          <p:nvSpPr>
            <p:cNvPr id="85" name="Овал 84"/>
            <p:cNvSpPr/>
            <p:nvPr/>
          </p:nvSpPr>
          <p:spPr>
            <a:xfrm>
              <a:off x="2347608" y="406797"/>
              <a:ext cx="604757" cy="521243"/>
            </a:xfrm>
            <a:prstGeom prst="ellipse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86" name="Овал 4"/>
            <p:cNvSpPr/>
            <p:nvPr/>
          </p:nvSpPr>
          <p:spPr>
            <a:xfrm>
              <a:off x="2436173" y="483131"/>
              <a:ext cx="427627" cy="36857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50" kern="1200" dirty="0">
                <a:solidFill>
                  <a:schemeClr val="tx1"/>
                </a:solidFill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" name="Группа 86"/>
          <p:cNvGrpSpPr/>
          <p:nvPr/>
        </p:nvGrpSpPr>
        <p:grpSpPr>
          <a:xfrm>
            <a:off x="7589460" y="2678768"/>
            <a:ext cx="1015821" cy="881031"/>
            <a:chOff x="2153541" y="121640"/>
            <a:chExt cx="819015" cy="684576"/>
          </a:xfrm>
          <a:scene3d>
            <a:camera prst="orthographicFront"/>
            <a:lightRig rig="flat" dir="t"/>
          </a:scene3d>
        </p:grpSpPr>
        <p:sp>
          <p:nvSpPr>
            <p:cNvPr id="88" name="Овал 87"/>
            <p:cNvSpPr/>
            <p:nvPr/>
          </p:nvSpPr>
          <p:spPr>
            <a:xfrm>
              <a:off x="2153541" y="121640"/>
              <a:ext cx="819015" cy="684576"/>
            </a:xfrm>
            <a:prstGeom prst="ellipse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89" name="Овал 4"/>
            <p:cNvSpPr/>
            <p:nvPr/>
          </p:nvSpPr>
          <p:spPr>
            <a:xfrm>
              <a:off x="2273483" y="221894"/>
              <a:ext cx="579131" cy="48406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100" kern="1200" dirty="0">
                <a:solidFill>
                  <a:srgbClr val="FFFFFF"/>
                </a:solidFill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" name="Группа 89"/>
          <p:cNvGrpSpPr/>
          <p:nvPr/>
        </p:nvGrpSpPr>
        <p:grpSpPr>
          <a:xfrm>
            <a:off x="1341206" y="4777285"/>
            <a:ext cx="780215" cy="649381"/>
            <a:chOff x="1169662" y="220238"/>
            <a:chExt cx="764092" cy="556857"/>
          </a:xfrm>
          <a:scene3d>
            <a:camera prst="orthographicFront"/>
            <a:lightRig rig="flat" dir="t"/>
          </a:scene3d>
        </p:grpSpPr>
        <p:sp>
          <p:nvSpPr>
            <p:cNvPr id="91" name="Овал 90"/>
            <p:cNvSpPr/>
            <p:nvPr/>
          </p:nvSpPr>
          <p:spPr>
            <a:xfrm>
              <a:off x="1169662" y="220238"/>
              <a:ext cx="764092" cy="556857"/>
            </a:xfrm>
            <a:prstGeom prst="ellipse">
              <a:avLst/>
            </a:prstGeom>
            <a:blipFill rotWithShape="0">
              <a:blip r:embed="rId5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92" name="Овал 4"/>
            <p:cNvSpPr/>
            <p:nvPr/>
          </p:nvSpPr>
          <p:spPr>
            <a:xfrm>
              <a:off x="1281561" y="301788"/>
              <a:ext cx="540294" cy="39375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100" kern="1200" dirty="0">
                <a:solidFill>
                  <a:srgbClr val="FFFFFF"/>
                </a:solidFill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" name="Группа 92"/>
          <p:cNvGrpSpPr/>
          <p:nvPr/>
        </p:nvGrpSpPr>
        <p:grpSpPr>
          <a:xfrm>
            <a:off x="3662626" y="1034758"/>
            <a:ext cx="1338002" cy="791203"/>
            <a:chOff x="1301976" y="2401292"/>
            <a:chExt cx="998567" cy="830576"/>
          </a:xfrm>
          <a:scene3d>
            <a:camera prst="orthographicFront"/>
            <a:lightRig rig="flat" dir="t"/>
          </a:scene3d>
        </p:grpSpPr>
        <p:sp>
          <p:nvSpPr>
            <p:cNvPr id="94" name="Овал 93"/>
            <p:cNvSpPr/>
            <p:nvPr/>
          </p:nvSpPr>
          <p:spPr>
            <a:xfrm>
              <a:off x="1301976" y="2401292"/>
              <a:ext cx="998567" cy="830576"/>
            </a:xfrm>
            <a:prstGeom prst="ellipse">
              <a:avLst/>
            </a:prstGeom>
            <a:blipFill rotWithShape="0">
              <a:blip r:embed="rId6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95" name="Овал 4"/>
            <p:cNvSpPr/>
            <p:nvPr/>
          </p:nvSpPr>
          <p:spPr>
            <a:xfrm>
              <a:off x="1448213" y="2522927"/>
              <a:ext cx="706093" cy="58730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kern="1200" dirty="0">
                <a:solidFill>
                  <a:srgbClr val="FFFFFF"/>
                </a:solidFill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" name="Группа 95"/>
          <p:cNvGrpSpPr/>
          <p:nvPr/>
        </p:nvGrpSpPr>
        <p:grpSpPr>
          <a:xfrm>
            <a:off x="7119944" y="4801653"/>
            <a:ext cx="889380" cy="782774"/>
            <a:chOff x="1368043" y="525511"/>
            <a:chExt cx="574192" cy="534249"/>
          </a:xfrm>
          <a:scene3d>
            <a:camera prst="orthographicFront"/>
            <a:lightRig rig="flat" dir="t"/>
          </a:scene3d>
        </p:grpSpPr>
        <p:sp>
          <p:nvSpPr>
            <p:cNvPr id="97" name="Овал 96"/>
            <p:cNvSpPr/>
            <p:nvPr/>
          </p:nvSpPr>
          <p:spPr>
            <a:xfrm>
              <a:off x="1368043" y="525511"/>
              <a:ext cx="574192" cy="534249"/>
            </a:xfrm>
            <a:prstGeom prst="ellipse">
              <a:avLst/>
            </a:prstGeom>
            <a:blipFill rotWithShape="0">
              <a:blip r:embed="rId7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98" name="Овал 4"/>
            <p:cNvSpPr/>
            <p:nvPr/>
          </p:nvSpPr>
          <p:spPr>
            <a:xfrm>
              <a:off x="1452132" y="603750"/>
              <a:ext cx="406014" cy="37777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kern="1200" dirty="0">
                <a:solidFill>
                  <a:srgbClr val="FFFFFF"/>
                </a:solidFill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1" name="Группа 98"/>
          <p:cNvGrpSpPr/>
          <p:nvPr/>
        </p:nvGrpSpPr>
        <p:grpSpPr>
          <a:xfrm>
            <a:off x="5687033" y="2795821"/>
            <a:ext cx="1035406" cy="843380"/>
            <a:chOff x="467164" y="2587152"/>
            <a:chExt cx="783263" cy="652847"/>
          </a:xfrm>
          <a:scene3d>
            <a:camera prst="orthographicFront"/>
            <a:lightRig rig="flat" dir="t"/>
          </a:scene3d>
        </p:grpSpPr>
        <p:sp>
          <p:nvSpPr>
            <p:cNvPr id="100" name="Овал 99"/>
            <p:cNvSpPr/>
            <p:nvPr/>
          </p:nvSpPr>
          <p:spPr>
            <a:xfrm>
              <a:off x="467164" y="2587152"/>
              <a:ext cx="783263" cy="652847"/>
            </a:xfrm>
            <a:prstGeom prst="ellipse">
              <a:avLst/>
            </a:prstGeom>
            <a:blipFill rotWithShape="0">
              <a:blip r:embed="rId8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101" name="Овал 4"/>
            <p:cNvSpPr/>
            <p:nvPr/>
          </p:nvSpPr>
          <p:spPr>
            <a:xfrm>
              <a:off x="581870" y="2682759"/>
              <a:ext cx="553851" cy="46163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100" kern="1200" dirty="0">
                <a:solidFill>
                  <a:schemeClr val="tx1"/>
                </a:solidFill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2" name="Группа 101"/>
          <p:cNvGrpSpPr/>
          <p:nvPr/>
        </p:nvGrpSpPr>
        <p:grpSpPr>
          <a:xfrm>
            <a:off x="2917841" y="4816223"/>
            <a:ext cx="1008555" cy="920126"/>
            <a:chOff x="1302227" y="2459817"/>
            <a:chExt cx="650815" cy="594159"/>
          </a:xfrm>
          <a:scene3d>
            <a:camera prst="orthographicFront"/>
            <a:lightRig rig="flat" dir="t"/>
          </a:scene3d>
        </p:grpSpPr>
        <p:sp>
          <p:nvSpPr>
            <p:cNvPr id="103" name="Овал 102"/>
            <p:cNvSpPr/>
            <p:nvPr/>
          </p:nvSpPr>
          <p:spPr>
            <a:xfrm>
              <a:off x="1302227" y="2459817"/>
              <a:ext cx="650815" cy="594159"/>
            </a:xfrm>
            <a:prstGeom prst="ellipse">
              <a:avLst/>
            </a:prstGeom>
            <a:blipFill rotWithShape="0">
              <a:blip r:embed="rId9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104" name="Овал 4"/>
            <p:cNvSpPr/>
            <p:nvPr/>
          </p:nvSpPr>
          <p:spPr>
            <a:xfrm>
              <a:off x="1397537" y="2546830"/>
              <a:ext cx="460195" cy="42013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900" kern="1200" dirty="0">
                <a:solidFill>
                  <a:srgbClr val="FFFFFF"/>
                </a:solidFill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3" name="Овал 122"/>
          <p:cNvSpPr/>
          <p:nvPr/>
        </p:nvSpPr>
        <p:spPr>
          <a:xfrm>
            <a:off x="3662626" y="2841082"/>
            <a:ext cx="845513" cy="791358"/>
          </a:xfrm>
          <a:prstGeom prst="ellipse">
            <a:avLst/>
          </a:prstGeom>
          <a:blipFill rotWithShape="0">
            <a:blip r:embed="rId10"/>
            <a:stretch>
              <a:fillRect/>
            </a:stretch>
          </a:blip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pic>
        <p:nvPicPr>
          <p:cNvPr id="105" name="Рисунок 104" descr="0554d8a76e8482cac9bdb89f7bbc2c1b.gif"/>
          <p:cNvPicPr>
            <a:picLocks noChangeAspect="1"/>
          </p:cNvPicPr>
          <p:nvPr/>
        </p:nvPicPr>
        <p:blipFill>
          <a:blip r:embed="rId11"/>
          <a:srcRect l="14835" r="15933"/>
          <a:stretch>
            <a:fillRect/>
          </a:stretch>
        </p:blipFill>
        <p:spPr>
          <a:xfrm>
            <a:off x="5052942" y="4816223"/>
            <a:ext cx="910326" cy="740633"/>
          </a:xfrm>
          <a:prstGeom prst="rect">
            <a:avLst/>
          </a:prstGeom>
        </p:spPr>
      </p:pic>
      <p:pic>
        <p:nvPicPr>
          <p:cNvPr id="115" name="Picture 4" descr="C:\Users\Kakenov_D\Documents\images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03851" y="2372805"/>
            <a:ext cx="1362570" cy="101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" name="Рисунок 127" descr="logo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67883" y="898734"/>
            <a:ext cx="1959244" cy="609230"/>
          </a:xfrm>
          <a:prstGeom prst="rect">
            <a:avLst/>
          </a:prstGeom>
        </p:spPr>
      </p:pic>
      <p:sp>
        <p:nvSpPr>
          <p:cNvPr id="130" name="Заголовок 1"/>
          <p:cNvSpPr txBox="1">
            <a:spLocks/>
          </p:cNvSpPr>
          <p:nvPr/>
        </p:nvSpPr>
        <p:spPr>
          <a:xfrm>
            <a:off x="285703" y="3552132"/>
            <a:ext cx="2010647" cy="571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latin typeface="Times New Roman" pitchFamily="18" charset="0"/>
                <a:ea typeface="+mj-ea"/>
                <a:cs typeface="Times New Roman" pitchFamily="18" charset="0"/>
              </a:rPr>
              <a:t>Организации по стандартизации стран Таможенного союза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03" y="1548963"/>
            <a:ext cx="24609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Белорусский институт стандартов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2968"/>
            <a:ext cx="9144000" cy="6845032"/>
          </a:xfrm>
        </p:spPr>
        <p:txBody>
          <a:bodyPr>
            <a:noAutofit/>
          </a:bodyPr>
          <a:lstStyle/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ЕГФНТД: РК,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-Султан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Левый берег, пр.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Мәңгілік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 11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здание "Эталонный центр"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ФОНД обеспечивает ОФИЦИАЛЬНЫМИ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изданиями в электронном и бумажном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4" y="12968"/>
            <a:ext cx="4112488" cy="232940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013" y="4030862"/>
            <a:ext cx="4451987" cy="27989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0862"/>
            <a:ext cx="4572000" cy="282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14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/>
          <p:cNvSpPr/>
          <p:nvPr/>
        </p:nvSpPr>
        <p:spPr>
          <a:xfrm>
            <a:off x="500035" y="2500306"/>
            <a:ext cx="1785950" cy="21431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0" y="1"/>
            <a:ext cx="9144000" cy="642918"/>
          </a:xfrm>
          <a:prstGeom prst="rect">
            <a:avLst/>
          </a:prstGeom>
          <a:gradFill rotWithShape="1">
            <a:gsLst>
              <a:gs pos="0">
                <a:srgbClr val="005E76"/>
              </a:gs>
              <a:gs pos="100000">
                <a:srgbClr val="00CCFF">
                  <a:alpha val="57001"/>
                </a:srgbClr>
              </a:gs>
            </a:gsLst>
            <a:lin ang="0" scaled="1"/>
          </a:gradFill>
          <a:ln>
            <a:noFill/>
          </a:ln>
        </p:spPr>
        <p:txBody>
          <a:bodyPr wrap="none" anchor="ctr"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Группа 36"/>
          <p:cNvGrpSpPr>
            <a:grpSpLocks/>
          </p:cNvGrpSpPr>
          <p:nvPr/>
        </p:nvGrpSpPr>
        <p:grpSpPr bwMode="auto">
          <a:xfrm>
            <a:off x="142814" y="1143019"/>
            <a:ext cx="8858281" cy="4872225"/>
            <a:chOff x="-553446" y="928688"/>
            <a:chExt cx="9776253" cy="5168940"/>
          </a:xfrm>
        </p:grpSpPr>
        <p:sp>
          <p:nvSpPr>
            <p:cNvPr id="113" name="Овал 112"/>
            <p:cNvSpPr/>
            <p:nvPr/>
          </p:nvSpPr>
          <p:spPr>
            <a:xfrm>
              <a:off x="1713690" y="1499625"/>
              <a:ext cx="5429480" cy="385845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200"/>
            </a:p>
          </p:txBody>
        </p:sp>
        <p:cxnSp>
          <p:nvCxnSpPr>
            <p:cNvPr id="114" name="Прямая соединительная линия 113"/>
            <p:cNvCxnSpPr>
              <a:stCxn id="113" idx="1"/>
              <a:endCxn id="113" idx="5"/>
            </p:cNvCxnSpPr>
            <p:nvPr/>
          </p:nvCxnSpPr>
          <p:spPr>
            <a:xfrm rot="16200000" flipH="1">
              <a:off x="3064280" y="1508646"/>
              <a:ext cx="2730052" cy="3840407"/>
            </a:xfrm>
            <a:prstGeom prst="line">
              <a:avLst/>
            </a:prstGeom>
            <a:ln w="38100" cmpd="sng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Прямая соединительная линия 114"/>
            <p:cNvCxnSpPr>
              <a:stCxn id="113" idx="3"/>
              <a:endCxn id="113" idx="7"/>
            </p:cNvCxnSpPr>
            <p:nvPr/>
          </p:nvCxnSpPr>
          <p:spPr>
            <a:xfrm rot="5400000" flipH="1" flipV="1">
              <a:off x="3064280" y="1508646"/>
              <a:ext cx="2730052" cy="3840407"/>
            </a:xfrm>
            <a:prstGeom prst="line">
              <a:avLst/>
            </a:prstGeom>
            <a:ln w="38100" cmpd="sng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Прямая соединительная линия 115"/>
            <p:cNvCxnSpPr>
              <a:stCxn id="113" idx="0"/>
              <a:endCxn id="113" idx="4"/>
            </p:cNvCxnSpPr>
            <p:nvPr/>
          </p:nvCxnSpPr>
          <p:spPr>
            <a:xfrm rot="16200000" flipH="1">
              <a:off x="2499205" y="3427974"/>
              <a:ext cx="3858450" cy="1753"/>
            </a:xfrm>
            <a:prstGeom prst="line">
              <a:avLst/>
            </a:prstGeom>
            <a:ln w="38100" cmpd="sng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3" name="Text Box 19"/>
            <p:cNvSpPr txBox="1">
              <a:spLocks noChangeArrowheads="1"/>
            </p:cNvSpPr>
            <p:nvPr/>
          </p:nvSpPr>
          <p:spPr bwMode="auto">
            <a:xfrm>
              <a:off x="-553446" y="1762330"/>
              <a:ext cx="2759424" cy="1285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2401" tIns="51200" rIns="102401" bIns="51200">
              <a:spAutoFit/>
            </a:bodyPr>
            <a:lstStyle/>
            <a:p>
              <a:pPr algn="ctr"/>
              <a:r>
                <a:rPr lang="ru-RU" sz="1200" b="1" dirty="0">
                  <a:solidFill>
                    <a:srgbClr val="002060"/>
                  </a:solidFill>
                  <a:latin typeface="Times New Roman" pitchFamily="18" charset="0"/>
                </a:rPr>
                <a:t>Интернет-магазин </a:t>
              </a:r>
              <a:endParaRPr lang="en-US" sz="1200" b="1" dirty="0">
                <a:solidFill>
                  <a:srgbClr val="002060"/>
                </a:solidFill>
                <a:latin typeface="Times New Roman" pitchFamily="18" charset="0"/>
              </a:endParaRPr>
            </a:p>
            <a:p>
              <a:pPr algn="ctr"/>
              <a:r>
                <a:rPr lang="ru-RU" sz="1200" b="1" dirty="0">
                  <a:solidFill>
                    <a:srgbClr val="002060"/>
                  </a:solidFill>
                  <a:latin typeface="Times New Roman" pitchFamily="18" charset="0"/>
                </a:rPr>
                <a:t>и Терминалы</a:t>
              </a:r>
            </a:p>
            <a:p>
              <a:pPr algn="ctr"/>
              <a:endParaRPr lang="ru-RU" sz="1200" b="1" dirty="0">
                <a:solidFill>
                  <a:srgbClr val="002060"/>
                </a:solidFill>
                <a:latin typeface="Times New Roman" pitchFamily="18" charset="0"/>
              </a:endParaRPr>
            </a:p>
            <a:p>
              <a:pPr algn="ctr"/>
              <a:r>
                <a:rPr lang="ru-RU" sz="1200" b="1" dirty="0" smtClean="0">
                  <a:solidFill>
                    <a:srgbClr val="002060"/>
                  </a:solidFill>
                  <a:latin typeface="Times New Roman" pitchFamily="18" charset="0"/>
                </a:rPr>
                <a:t>ОНЛАЙН ПРОСМОТР</a:t>
              </a:r>
            </a:p>
            <a:p>
              <a:pPr algn="ctr"/>
              <a:r>
                <a:rPr lang="ru-RU" sz="1200" b="1" dirty="0" smtClean="0">
                  <a:solidFill>
                    <a:srgbClr val="002060"/>
                  </a:solidFill>
                  <a:latin typeface="Times New Roman" pitchFamily="18" charset="0"/>
                </a:rPr>
                <a:t>текстов стандартов</a:t>
              </a:r>
              <a:endParaRPr lang="ru-RU" sz="1200" b="1" dirty="0">
                <a:solidFill>
                  <a:srgbClr val="002060"/>
                </a:solidFill>
                <a:latin typeface="Times New Roman" pitchFamily="18" charset="0"/>
              </a:endParaRPr>
            </a:p>
            <a:p>
              <a:pPr algn="ctr"/>
              <a:r>
                <a:rPr lang="en-US" sz="1200" b="1" spc="100" dirty="0" smtClean="0">
                  <a:solidFill>
                    <a:srgbClr val="002060"/>
                  </a:solidFill>
                  <a:latin typeface="Times New Roman" pitchFamily="18" charset="0"/>
                  <a:hlinkClick r:id="rId2"/>
                </a:rPr>
                <a:t>WWW.EGFNTD.KZ</a:t>
              </a:r>
              <a:r>
                <a:rPr lang="en-US" sz="1200" b="1" dirty="0" smtClean="0">
                  <a:solidFill>
                    <a:srgbClr val="002060"/>
                  </a:solidFill>
                  <a:latin typeface="Times New Roman" pitchFamily="18" charset="0"/>
                </a:rPr>
                <a:t> </a:t>
              </a:r>
              <a:endParaRPr lang="ru-RU" sz="1200" b="1" dirty="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3094" name="Text Box 20"/>
            <p:cNvSpPr txBox="1">
              <a:spLocks noChangeArrowheads="1"/>
            </p:cNvSpPr>
            <p:nvPr/>
          </p:nvSpPr>
          <p:spPr bwMode="auto">
            <a:xfrm>
              <a:off x="1500188" y="928688"/>
              <a:ext cx="2043111" cy="501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2401" tIns="51200" rIns="102401" bIns="51200">
              <a:spAutoFit/>
            </a:bodyPr>
            <a:lstStyle/>
            <a:p>
              <a:pPr algn="ctr"/>
              <a:r>
                <a:rPr lang="ru-RU" sz="1200" b="1" dirty="0">
                  <a:solidFill>
                    <a:srgbClr val="002060"/>
                  </a:solidFill>
                  <a:latin typeface="Times New Roman" pitchFamily="18" charset="0"/>
                </a:rPr>
                <a:t>Мобильное приложение</a:t>
              </a:r>
            </a:p>
          </p:txBody>
        </p:sp>
        <p:sp>
          <p:nvSpPr>
            <p:cNvPr id="3095" name="Text Box 23"/>
            <p:cNvSpPr txBox="1">
              <a:spLocks noChangeArrowheads="1"/>
            </p:cNvSpPr>
            <p:nvPr/>
          </p:nvSpPr>
          <p:spPr bwMode="auto">
            <a:xfrm>
              <a:off x="-238048" y="4187558"/>
              <a:ext cx="2207549" cy="501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2401" tIns="51200" rIns="102401" bIns="51200">
              <a:spAutoFit/>
            </a:bodyPr>
            <a:lstStyle/>
            <a:p>
              <a:pPr algn="ctr"/>
              <a:r>
                <a:rPr lang="ru-RU" sz="1200" b="1" dirty="0">
                  <a:solidFill>
                    <a:srgbClr val="002060"/>
                  </a:solidFill>
                  <a:latin typeface="Times New Roman" pitchFamily="18" charset="0"/>
                </a:rPr>
                <a:t>Таможенный союз.</a:t>
              </a:r>
            </a:p>
            <a:p>
              <a:pPr algn="ctr"/>
              <a:r>
                <a:rPr lang="ru-RU" sz="1200" b="1" dirty="0">
                  <a:solidFill>
                    <a:srgbClr val="002060"/>
                  </a:solidFill>
                  <a:latin typeface="Times New Roman" pitchFamily="18" charset="0"/>
                </a:rPr>
                <a:t>ИС «ТР ТС»</a:t>
              </a:r>
            </a:p>
          </p:txBody>
        </p:sp>
        <p:sp>
          <p:nvSpPr>
            <p:cNvPr id="3096" name="Text Box 27"/>
            <p:cNvSpPr txBox="1">
              <a:spLocks noChangeArrowheads="1"/>
            </p:cNvSpPr>
            <p:nvPr/>
          </p:nvSpPr>
          <p:spPr bwMode="auto">
            <a:xfrm>
              <a:off x="4638405" y="5371768"/>
              <a:ext cx="2643208" cy="69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2401" tIns="51200" rIns="102401" bIns="51200">
              <a:spAutoFit/>
            </a:bodyPr>
            <a:lstStyle/>
            <a:p>
              <a:pPr algn="ctr"/>
              <a:r>
                <a:rPr lang="ru-RU" sz="1200" b="1" dirty="0">
                  <a:solidFill>
                    <a:srgbClr val="002060"/>
                  </a:solidFill>
                  <a:latin typeface="Times New Roman" pitchFamily="18" charset="0"/>
                </a:rPr>
                <a:t>Информационная система </a:t>
              </a:r>
            </a:p>
            <a:p>
              <a:pPr algn="ctr"/>
              <a:r>
                <a:rPr lang="ru-RU" sz="1200" b="1" dirty="0">
                  <a:solidFill>
                    <a:srgbClr val="002060"/>
                  </a:solidFill>
                  <a:latin typeface="Times New Roman" pitchFamily="18" charset="0"/>
                </a:rPr>
                <a:t>Национальных стандартов</a:t>
              </a:r>
            </a:p>
            <a:p>
              <a:pPr algn="ctr"/>
              <a:r>
                <a:rPr lang="ru-RU" sz="1200" b="1" dirty="0">
                  <a:solidFill>
                    <a:srgbClr val="002060"/>
                  </a:solidFill>
                  <a:latin typeface="Times New Roman" pitchFamily="18" charset="0"/>
                </a:rPr>
                <a:t>Республики Казахстан</a:t>
              </a:r>
            </a:p>
          </p:txBody>
        </p:sp>
        <p:sp>
          <p:nvSpPr>
            <p:cNvPr id="3097" name="Text Box 33"/>
            <p:cNvSpPr txBox="1">
              <a:spLocks noChangeArrowheads="1"/>
            </p:cNvSpPr>
            <p:nvPr/>
          </p:nvSpPr>
          <p:spPr bwMode="auto">
            <a:xfrm>
              <a:off x="6857618" y="2141288"/>
              <a:ext cx="1928813" cy="69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2401" tIns="51200" rIns="102401" bIns="51200">
              <a:spAutoFit/>
            </a:bodyPr>
            <a:lstStyle/>
            <a:p>
              <a:pPr algn="ctr"/>
              <a:r>
                <a:rPr lang="ru-RU" sz="1200" b="1">
                  <a:solidFill>
                    <a:srgbClr val="002060"/>
                  </a:solidFill>
                  <a:latin typeface="Times New Roman" pitchFamily="18" charset="0"/>
                </a:rPr>
                <a:t>Договора на абонементное обслуживание </a:t>
              </a:r>
            </a:p>
          </p:txBody>
        </p:sp>
        <p:sp>
          <p:nvSpPr>
            <p:cNvPr id="89" name="Овал 88"/>
            <p:cNvSpPr/>
            <p:nvPr/>
          </p:nvSpPr>
          <p:spPr>
            <a:xfrm>
              <a:off x="1713690" y="1214998"/>
              <a:ext cx="5429480" cy="3856767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200"/>
            </a:p>
          </p:txBody>
        </p:sp>
        <p:cxnSp>
          <p:nvCxnSpPr>
            <p:cNvPr id="91" name="Прямая соединительная линия 90"/>
            <p:cNvCxnSpPr>
              <a:stCxn id="89" idx="1"/>
              <a:endCxn id="89" idx="5"/>
            </p:cNvCxnSpPr>
            <p:nvPr/>
          </p:nvCxnSpPr>
          <p:spPr>
            <a:xfrm rot="16200000" flipH="1">
              <a:off x="3065122" y="1223179"/>
              <a:ext cx="2728368" cy="3840407"/>
            </a:xfrm>
            <a:prstGeom prst="line">
              <a:avLst/>
            </a:prstGeom>
            <a:ln w="38100" cmpd="sng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Прямая соединительная линия 93"/>
            <p:cNvCxnSpPr>
              <a:stCxn id="89" idx="3"/>
              <a:endCxn id="89" idx="7"/>
            </p:cNvCxnSpPr>
            <p:nvPr/>
          </p:nvCxnSpPr>
          <p:spPr>
            <a:xfrm rot="5400000" flipH="1" flipV="1">
              <a:off x="3065122" y="1223179"/>
              <a:ext cx="2728368" cy="3840407"/>
            </a:xfrm>
            <a:prstGeom prst="line">
              <a:avLst/>
            </a:prstGeom>
            <a:ln w="38100" cmpd="sng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единительная линия 96"/>
            <p:cNvCxnSpPr>
              <a:stCxn id="89" idx="0"/>
              <a:endCxn id="89" idx="4"/>
            </p:cNvCxnSpPr>
            <p:nvPr/>
          </p:nvCxnSpPr>
          <p:spPr>
            <a:xfrm rot="16200000" flipH="1">
              <a:off x="2499204" y="3143348"/>
              <a:ext cx="3858451" cy="1753"/>
            </a:xfrm>
            <a:prstGeom prst="line">
              <a:avLst/>
            </a:prstGeom>
            <a:ln w="38100" cmpd="sng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02" name="Рисунок 22" descr="mobile_devices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98813" y="1214438"/>
              <a:ext cx="944562" cy="955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3" name="Picture 2" descr="C:\Users\Kakenov_D\Documents\n4evp7zefnz7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50062" y="1004442"/>
              <a:ext cx="1119188" cy="1119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4" name="Picture 4" descr="C:\Users\Kakenov_D\Documents\images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071" y="3343420"/>
              <a:ext cx="1071563" cy="768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 l="7940" t="8507" r="6994" b="7844"/>
            <a:stretch>
              <a:fillRect/>
            </a:stretch>
          </p:blipFill>
          <p:spPr bwMode="auto">
            <a:xfrm>
              <a:off x="4500562" y="4030033"/>
              <a:ext cx="1214446" cy="899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isometricOffAxis1Right"/>
              <a:lightRig rig="threePt" dir="t"/>
            </a:scene3d>
          </p:spPr>
        </p:pic>
        <p:cxnSp>
          <p:nvCxnSpPr>
            <p:cNvPr id="118" name="Прямая соединительная линия 117"/>
            <p:cNvCxnSpPr>
              <a:stCxn id="89" idx="1"/>
              <a:endCxn id="113" idx="1"/>
            </p:cNvCxnSpPr>
            <p:nvPr/>
          </p:nvCxnSpPr>
          <p:spPr>
            <a:xfrm rot="16200000" flipH="1">
              <a:off x="2365947" y="1922354"/>
              <a:ext cx="2863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Прямая соединительная линия 121"/>
            <p:cNvCxnSpPr>
              <a:stCxn id="89" idx="7"/>
              <a:endCxn id="113" idx="7"/>
            </p:cNvCxnSpPr>
            <p:nvPr/>
          </p:nvCxnSpPr>
          <p:spPr>
            <a:xfrm rot="16200000" flipH="1">
              <a:off x="6206354" y="1922354"/>
              <a:ext cx="28631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Прямая соединительная линия 124"/>
            <p:cNvCxnSpPr>
              <a:stCxn id="89" idx="3"/>
              <a:endCxn id="113" idx="3"/>
            </p:cNvCxnSpPr>
            <p:nvPr/>
          </p:nvCxnSpPr>
          <p:spPr>
            <a:xfrm rot="5400000">
              <a:off x="2366789" y="4651563"/>
              <a:ext cx="284627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Прямая соединительная линия 127"/>
            <p:cNvCxnSpPr>
              <a:stCxn id="89" idx="5"/>
              <a:endCxn id="113" idx="5"/>
            </p:cNvCxnSpPr>
            <p:nvPr/>
          </p:nvCxnSpPr>
          <p:spPr>
            <a:xfrm rot="5400000">
              <a:off x="6207196" y="4651563"/>
              <a:ext cx="284627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10" name="Picture 2"/>
            <p:cNvPicPr>
              <a:picLocks noChangeAspect="1" noChangeArrowheads="1"/>
            </p:cNvPicPr>
            <p:nvPr/>
          </p:nvPicPr>
          <p:blipFill>
            <a:blip r:embed="rId7"/>
            <a:srcRect t="8224" r="1315" b="4605"/>
            <a:stretch>
              <a:fillRect/>
            </a:stretch>
          </p:blipFill>
          <p:spPr bwMode="auto">
            <a:xfrm>
              <a:off x="1890626" y="1838118"/>
              <a:ext cx="1214437" cy="1073149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scene3d>
              <a:camera prst="isometricOffAxis2Left"/>
              <a:lightRig rig="threePt" dir="t"/>
            </a:scene3d>
          </p:spPr>
        </p:pic>
        <p:pic>
          <p:nvPicPr>
            <p:cNvPr id="3111" name="Picture 6" descr="C:\Users\Kakenov_D\Documents\contract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786446" y="1785926"/>
              <a:ext cx="1214437" cy="1214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1" name="Прямая соединительная линия 30"/>
            <p:cNvCxnSpPr>
              <a:stCxn id="89" idx="2"/>
              <a:endCxn id="89" idx="6"/>
            </p:cNvCxnSpPr>
            <p:nvPr/>
          </p:nvCxnSpPr>
          <p:spPr>
            <a:xfrm rot="10800000" flipH="1">
              <a:off x="1713690" y="3143382"/>
              <a:ext cx="5429480" cy="168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9" cstate="print"/>
            <a:srcRect l="13333" t="10986" r="15000" b="41634"/>
            <a:stretch>
              <a:fillRect/>
            </a:stretch>
          </p:blipFill>
          <p:spPr bwMode="auto">
            <a:xfrm>
              <a:off x="1857357" y="3173152"/>
              <a:ext cx="1285884" cy="827352"/>
            </a:xfrm>
            <a:prstGeom prst="rect">
              <a:avLst/>
            </a:prstGeom>
            <a:noFill/>
            <a:ln w="9525">
              <a:solidFill>
                <a:srgbClr val="0070C0"/>
              </a:solidFill>
              <a:miter lim="800000"/>
              <a:headEnd/>
              <a:tailEnd/>
            </a:ln>
            <a:effectLst/>
            <a:scene3d>
              <a:camera prst="isometricOffAxis2Left"/>
              <a:lightRig rig="threePt" dir="t"/>
            </a:scene3d>
          </p:spPr>
        </p:pic>
        <p:pic>
          <p:nvPicPr>
            <p:cNvPr id="3114" name="Picture 3" descr="C:\Users\Kakenov_D\Documents\fdf19c8dab7d1bf0a5d953892d198022.jpg"/>
            <p:cNvPicPr>
              <a:picLocks noChangeAspect="1" noChangeArrowheads="1"/>
            </p:cNvPicPr>
            <p:nvPr/>
          </p:nvPicPr>
          <p:blipFill>
            <a:blip r:embed="rId10"/>
            <a:srcRect l="9375" t="17552" r="6250" b="13225"/>
            <a:stretch>
              <a:fillRect/>
            </a:stretch>
          </p:blipFill>
          <p:spPr bwMode="auto">
            <a:xfrm>
              <a:off x="3071813" y="4357688"/>
              <a:ext cx="1214437" cy="360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isometricOffAxis2Left"/>
              <a:lightRig rig="threePt" dir="t"/>
            </a:scene3d>
          </p:spPr>
        </p:pic>
        <p:sp>
          <p:nvSpPr>
            <p:cNvPr id="3115" name="Text Box 27"/>
            <p:cNvSpPr txBox="1">
              <a:spLocks noChangeArrowheads="1"/>
            </p:cNvSpPr>
            <p:nvPr/>
          </p:nvSpPr>
          <p:spPr bwMode="auto">
            <a:xfrm>
              <a:off x="1338766" y="5400195"/>
              <a:ext cx="3024683" cy="697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2401" tIns="51200" rIns="102401" bIns="51200">
              <a:spAutoFit/>
            </a:bodyPr>
            <a:lstStyle/>
            <a:p>
              <a:pPr algn="ctr"/>
              <a:r>
                <a:rPr lang="ru-RU" sz="1200" b="1">
                  <a:solidFill>
                    <a:srgbClr val="002060"/>
                  </a:solidFill>
                  <a:latin typeface="Times New Roman" pitchFamily="18" charset="0"/>
                </a:rPr>
                <a:t>Информационный портал государственных органов</a:t>
              </a:r>
            </a:p>
            <a:p>
              <a:pPr algn="ctr"/>
              <a:r>
                <a:rPr lang="ru-RU" sz="1200" b="1">
                  <a:solidFill>
                    <a:srgbClr val="002060"/>
                  </a:solidFill>
                  <a:latin typeface="Times New Roman" pitchFamily="18" charset="0"/>
                </a:rPr>
                <a:t>ИПГО</a:t>
              </a:r>
            </a:p>
          </p:txBody>
        </p:sp>
        <p:sp>
          <p:nvSpPr>
            <p:cNvPr id="3116" name="Прямоугольник 34"/>
            <p:cNvSpPr>
              <a:spLocks noChangeArrowheads="1"/>
            </p:cNvSpPr>
            <p:nvPr/>
          </p:nvSpPr>
          <p:spPr bwMode="auto">
            <a:xfrm>
              <a:off x="6936460" y="3732847"/>
              <a:ext cx="2286347" cy="685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 b="1" dirty="0">
                  <a:solidFill>
                    <a:srgbClr val="002060"/>
                  </a:solidFill>
                  <a:latin typeface="Times New Roman" pitchFamily="18" charset="0"/>
                </a:rPr>
                <a:t>Актуализация</a:t>
              </a:r>
            </a:p>
            <a:p>
              <a:pPr algn="ctr"/>
              <a:r>
                <a:rPr lang="ru-RU" sz="12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нормативных технических</a:t>
              </a:r>
            </a:p>
            <a:p>
              <a:pPr algn="ctr"/>
              <a:r>
                <a:rPr lang="ru-RU" sz="12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документов</a:t>
              </a:r>
            </a:p>
          </p:txBody>
        </p:sp>
        <p:pic>
          <p:nvPicPr>
            <p:cNvPr id="6176" name="Picture 4" descr="C:\Users\Kakenov_D\Documents\images (1).jpg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5929322" y="3261818"/>
              <a:ext cx="1071570" cy="718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perspectiveHeroicExtremeRightFacing"/>
              <a:lightRig rig="threePt" dir="t"/>
            </a:scene3d>
          </p:spPr>
        </p:pic>
        <p:pic>
          <p:nvPicPr>
            <p:cNvPr id="3118" name="Picture 3"/>
            <p:cNvPicPr>
              <a:picLocks noChangeAspect="1" noChangeArrowheads="1"/>
            </p:cNvPicPr>
            <p:nvPr/>
          </p:nvPicPr>
          <p:blipFill>
            <a:blip r:embed="rId12"/>
            <a:srcRect l="3999" t="8749" r="10001" b="5000"/>
            <a:stretch>
              <a:fillRect/>
            </a:stretch>
          </p:blipFill>
          <p:spPr bwMode="auto">
            <a:xfrm>
              <a:off x="1969467" y="2368640"/>
              <a:ext cx="849998" cy="682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Овал 39"/>
            <p:cNvSpPr/>
            <p:nvPr/>
          </p:nvSpPr>
          <p:spPr>
            <a:xfrm>
              <a:off x="3572572" y="2429291"/>
              <a:ext cx="1704707" cy="150060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СИО </a:t>
              </a:r>
            </a:p>
            <a:p>
              <a:pPr algn="ctr">
                <a:defRPr/>
              </a:pPr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МГС</a:t>
              </a:r>
            </a:p>
          </p:txBody>
        </p:sp>
        <p:pic>
          <p:nvPicPr>
            <p:cNvPr id="3120" name="Picture 2" descr="C:\Users\Kakenov_D.KAZINST\Desktop\logo.png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3071813" y="2143126"/>
              <a:ext cx="2857500" cy="1928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21" name="Text Box 21"/>
            <p:cNvSpPr txBox="1">
              <a:spLocks noChangeArrowheads="1"/>
            </p:cNvSpPr>
            <p:nvPr/>
          </p:nvSpPr>
          <p:spPr bwMode="auto">
            <a:xfrm>
              <a:off x="5359631" y="1004442"/>
              <a:ext cx="2571768" cy="501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2401" tIns="51200" rIns="102401" bIns="51200">
              <a:spAutoFit/>
            </a:bodyPr>
            <a:lstStyle/>
            <a:p>
              <a:pPr algn="ctr"/>
              <a:r>
                <a:rPr lang="ru-RU" sz="1200" b="1" dirty="0">
                  <a:solidFill>
                    <a:srgbClr val="002060"/>
                  </a:solidFill>
                  <a:latin typeface="Times New Roman" pitchFamily="18" charset="0"/>
                </a:rPr>
                <a:t>Разовые запросы</a:t>
              </a:r>
            </a:p>
            <a:p>
              <a:pPr algn="ctr"/>
              <a:r>
                <a:rPr lang="ru-RU" sz="1200" b="1" dirty="0">
                  <a:solidFill>
                    <a:srgbClr val="002060"/>
                  </a:solidFill>
                  <a:latin typeface="Times New Roman" pitchFamily="18" charset="0"/>
                </a:rPr>
                <a:t>и обращения </a:t>
              </a:r>
            </a:p>
          </p:txBody>
        </p:sp>
      </p:grpSp>
      <p:sp>
        <p:nvSpPr>
          <p:cNvPr id="45" name="Скругленный прямоугольник 44"/>
          <p:cNvSpPr/>
          <p:nvPr/>
        </p:nvSpPr>
        <p:spPr>
          <a:xfrm>
            <a:off x="428597" y="71414"/>
            <a:ext cx="8383789" cy="432048"/>
          </a:xfrm>
          <a:prstGeom prst="roundRect">
            <a:avLst/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2401" tIns="51200" rIns="102401" bIns="51200" anchor="ctr"/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Информирование потребителей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smartfon-zte-v880e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357298"/>
            <a:ext cx="2857489" cy="5500702"/>
          </a:xfrm>
          <a:prstGeom prst="rect">
            <a:avLst/>
          </a:prstGeom>
        </p:spPr>
      </p:pic>
      <p:sp>
        <p:nvSpPr>
          <p:cNvPr id="4098" name="Rectangle 5"/>
          <p:cNvSpPr>
            <a:spLocks noChangeArrowheads="1"/>
          </p:cNvSpPr>
          <p:nvPr/>
        </p:nvSpPr>
        <p:spPr bwMode="auto">
          <a:xfrm>
            <a:off x="0" y="3"/>
            <a:ext cx="9144000" cy="714355"/>
          </a:xfrm>
          <a:prstGeom prst="rect">
            <a:avLst/>
          </a:prstGeom>
          <a:gradFill rotWithShape="1">
            <a:gsLst>
              <a:gs pos="0">
                <a:srgbClr val="005E76"/>
              </a:gs>
              <a:gs pos="100000">
                <a:srgbClr val="00CCFF">
                  <a:alpha val="57001"/>
                </a:srgbClr>
              </a:gs>
            </a:gsLst>
            <a:lin ang="0" scaled="1"/>
          </a:gradFill>
          <a:ln>
            <a:noFill/>
          </a:ln>
        </p:spPr>
        <p:txBody>
          <a:bodyPr wrap="none" anchor="ctr"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5823" y="67994"/>
            <a:ext cx="8383789" cy="432048"/>
          </a:xfrm>
          <a:prstGeom prst="roundRect">
            <a:avLst/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2401" tIns="51200" rIns="102401" bIns="51200"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ногу со временем!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Мобильное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приложение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портала Единого фонда 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2" name="Прямоугольник 26"/>
          <p:cNvSpPr>
            <a:spLocks noChangeArrowheads="1"/>
          </p:cNvSpPr>
          <p:nvPr/>
        </p:nvSpPr>
        <p:spPr bwMode="auto">
          <a:xfrm>
            <a:off x="428612" y="785794"/>
            <a:ext cx="20716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tabLst>
                <a:tab pos="7348538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Приложение для </a:t>
            </a:r>
            <a:r>
              <a:rPr lang="en-US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Android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4" name="Picture 23" descr="C:\Users\Kakenov_D\Desktop\Планшет Интернет.jpg"/>
          <p:cNvPicPr>
            <a:picLocks noChangeAspect="1" noChangeArrowheads="1"/>
          </p:cNvPicPr>
          <p:nvPr/>
        </p:nvPicPr>
        <p:blipFill>
          <a:blip r:embed="rId4"/>
          <a:srcRect l="3430" t="1041" r="3430" b="35417"/>
          <a:stretch>
            <a:fillRect/>
          </a:stretch>
        </p:blipFill>
        <p:spPr bwMode="auto">
          <a:xfrm>
            <a:off x="2857488" y="928672"/>
            <a:ext cx="6143668" cy="585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Прямоугольник 27"/>
          <p:cNvSpPr/>
          <p:nvPr/>
        </p:nvSpPr>
        <p:spPr>
          <a:xfrm>
            <a:off x="214282" y="1928803"/>
            <a:ext cx="2428892" cy="3908762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Преимущества 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мобильного приложения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defRPr/>
            </a:pP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  <a:p>
            <a:pPr indent="268288">
              <a:buFontTx/>
              <a:buChar char="-"/>
              <a:tabLst>
                <a:tab pos="268288" algn="l"/>
              </a:tabLs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Возможность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получения информации в любое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время</a:t>
            </a:r>
          </a:p>
          <a:p>
            <a:pPr indent="268288">
              <a:buFontTx/>
              <a:buChar char="-"/>
              <a:tabLst>
                <a:tab pos="268288" algn="l"/>
              </a:tabLst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indent="268288">
              <a:buFontTx/>
              <a:buChar char="-"/>
              <a:tabLst>
                <a:tab pos="268288" algn="l"/>
              </a:tabLs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Постоянный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доступ в личный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кабинет</a:t>
            </a:r>
          </a:p>
          <a:p>
            <a:pPr indent="268288">
              <a:buFontTx/>
              <a:buChar char="-"/>
              <a:tabLst>
                <a:tab pos="268288" algn="l"/>
              </a:tabLst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indent="268288">
              <a:buFontTx/>
              <a:buChar char="-"/>
              <a:tabLst>
                <a:tab pos="268288" algn="l"/>
              </a:tabLs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Оперативное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обновление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информации</a:t>
            </a:r>
          </a:p>
          <a:p>
            <a:pPr indent="268288">
              <a:buFontTx/>
              <a:buChar char="-"/>
              <a:tabLst>
                <a:tab pos="268288" algn="l"/>
              </a:tabLst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indent="268288">
              <a:buFontTx/>
              <a:buChar char="-"/>
              <a:tabLst>
                <a:tab pos="268288" algn="l"/>
              </a:tabLs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Использование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современных подходов к распространению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информации</a:t>
            </a:r>
          </a:p>
          <a:p>
            <a:pPr indent="268288">
              <a:buFontTx/>
              <a:buChar char="-"/>
              <a:tabLst>
                <a:tab pos="268288" algn="l"/>
              </a:tabLst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indent="268288">
              <a:buFontTx/>
              <a:buChar char="-"/>
              <a:tabLst>
                <a:tab pos="268288" algn="l"/>
              </a:tabLs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Доступ из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любой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страны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348880"/>
            <a:ext cx="9144000" cy="1612901"/>
          </a:xfrm>
        </p:spPr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620688"/>
            <a:ext cx="7056784" cy="1080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812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1345</TotalTime>
  <Words>721</Words>
  <Application>Microsoft Office PowerPoint</Application>
  <PresentationFormat>Экран (4:3)</PresentationFormat>
  <Paragraphs>127</Paragraphs>
  <Slides>12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Развитие и совершенствование Государственного фонда стандартов</vt:lpstr>
      <vt:lpstr>    *  Единый государственный фонд нормативных технических документов создан в 2012 году и функционирует в соответствии со статьей 15 Закона Республики Казахстан «О техническом регулировании».  * Формирование  ЕГФНТД определено Правилами формирования и ведения Единого государственного фонда нормативных технических документов утвержденных приказом Министра по инвестициям и развитию Республики Казахстан от 31 марта 2015 года № 382.   * ЕГФНТД ведется Комитетом технического регулирования и метрологии МИР РК. Техническое обслуживание Единого государственного фонда нормативных технических документов осуществляет РГП на ПХВ «Казахстанский институт стандартизации и сертификации»  </vt:lpstr>
      <vt:lpstr>       </vt:lpstr>
      <vt:lpstr>       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                                     адрес ЕГФНТД: РК, г. Нур-Султан Левый берег, пр. Мәңгілік ел 11 здание "Эталонный центр"                                                                 ФОНД обеспечивает ОФИЦИАЛЬНЫМИ                                                       изданиями в электронном и бумажном формате        </vt:lpstr>
      <vt:lpstr>Презентация PowerPoint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РГП «КазИнСт»</dc:title>
  <dc:creator>Kakenov_D</dc:creator>
  <cp:lastModifiedBy>Анатолий Гольцев</cp:lastModifiedBy>
  <cp:revision>259</cp:revision>
  <cp:lastPrinted>2015-07-16T04:58:53Z</cp:lastPrinted>
  <dcterms:created xsi:type="dcterms:W3CDTF">2015-07-13T10:00:02Z</dcterms:created>
  <dcterms:modified xsi:type="dcterms:W3CDTF">2019-05-03T10:13:17Z</dcterms:modified>
</cp:coreProperties>
</file>